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6" r:id="rId2"/>
    <p:sldId id="265" r:id="rId3"/>
    <p:sldId id="257" r:id="rId4"/>
    <p:sldId id="258" r:id="rId5"/>
    <p:sldId id="267" r:id="rId6"/>
    <p:sldId id="259" r:id="rId7"/>
    <p:sldId id="268" r:id="rId8"/>
    <p:sldId id="260" r:id="rId9"/>
    <p:sldId id="261" r:id="rId10"/>
    <p:sldId id="262" r:id="rId11"/>
    <p:sldId id="263" r:id="rId12"/>
    <p:sldId id="269"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676" autoAdjust="0"/>
  </p:normalViewPr>
  <p:slideViewPr>
    <p:cSldViewPr>
      <p:cViewPr>
        <p:scale>
          <a:sx n="47" d="100"/>
          <a:sy n="47" d="100"/>
        </p:scale>
        <p:origin x="-1286"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817EBC-33C5-43A8-8AF0-6E8E47F33BB8}" type="datetimeFigureOut">
              <a:rPr lang="es-MX" smtClean="0"/>
              <a:t>29/11/2015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FCBA8-C961-42D6-92D1-EE65489DB350}" type="slidenum">
              <a:rPr lang="es-MX" smtClean="0"/>
              <a:t>‹Nº›</a:t>
            </a:fld>
            <a:endParaRPr lang="es-MX"/>
          </a:p>
        </p:txBody>
      </p:sp>
    </p:spTree>
    <p:extLst>
      <p:ext uri="{BB962C8B-B14F-4D97-AF65-F5344CB8AC3E}">
        <p14:creationId xmlns:p14="http://schemas.microsoft.com/office/powerpoint/2010/main" val="194937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sz="1400" dirty="0"/>
          </a:p>
        </p:txBody>
      </p:sp>
      <p:sp>
        <p:nvSpPr>
          <p:cNvPr id="4" name="3 Marcador de número de diapositiva"/>
          <p:cNvSpPr>
            <a:spLocks noGrp="1"/>
          </p:cNvSpPr>
          <p:nvPr>
            <p:ph type="sldNum" sz="quarter" idx="10"/>
          </p:nvPr>
        </p:nvSpPr>
        <p:spPr/>
        <p:txBody>
          <a:bodyPr/>
          <a:lstStyle/>
          <a:p>
            <a:fld id="{FB2FCBA8-C961-42D6-92D1-EE65489DB350}" type="slidenum">
              <a:rPr lang="es-MX" smtClean="0"/>
              <a:t>11</a:t>
            </a:fld>
            <a:endParaRPr lang="es-MX"/>
          </a:p>
        </p:txBody>
      </p:sp>
    </p:spTree>
    <p:extLst>
      <p:ext uri="{BB962C8B-B14F-4D97-AF65-F5344CB8AC3E}">
        <p14:creationId xmlns:p14="http://schemas.microsoft.com/office/powerpoint/2010/main" val="92326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EC182595-FD87-4BD7-A281-6C9C3373F294}" type="datetimeFigureOut">
              <a:rPr lang="es-MX" smtClean="0"/>
              <a:t>29/11/2015</a:t>
            </a:fld>
            <a:endParaRPr lang="es-MX"/>
          </a:p>
        </p:txBody>
      </p:sp>
      <p:sp>
        <p:nvSpPr>
          <p:cNvPr id="16" name="Slide Number Placeholder 15"/>
          <p:cNvSpPr>
            <a:spLocks noGrp="1"/>
          </p:cNvSpPr>
          <p:nvPr>
            <p:ph type="sldNum" sz="quarter" idx="11"/>
          </p:nvPr>
        </p:nvSpPr>
        <p:spPr/>
        <p:txBody>
          <a:bodyPr/>
          <a:lstStyle/>
          <a:p>
            <a:fld id="{834D9139-2272-451E-9E76-7781F00B092F}" type="slidenum">
              <a:rPr lang="es-MX" smtClean="0"/>
              <a:t>‹Nº›</a:t>
            </a:fld>
            <a:endParaRPr lang="es-MX"/>
          </a:p>
        </p:txBody>
      </p:sp>
      <p:sp>
        <p:nvSpPr>
          <p:cNvPr id="17" name="Footer Placeholder 16"/>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C182595-FD87-4BD7-A281-6C9C3373F294}" type="datetimeFigureOut">
              <a:rPr lang="es-MX" smtClean="0"/>
              <a:t>29/11/2015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4D9139-2272-451E-9E76-7781F00B092F}"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182595-FD87-4BD7-A281-6C9C3373F294}" type="datetimeFigureOut">
              <a:rPr lang="es-MX" smtClean="0"/>
              <a:t>29/11/2015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34D9139-2272-451E-9E76-7781F00B092F}"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Date Placeholder 13"/>
          <p:cNvSpPr>
            <a:spLocks noGrp="1"/>
          </p:cNvSpPr>
          <p:nvPr>
            <p:ph type="dt" sz="half" idx="10"/>
          </p:nvPr>
        </p:nvSpPr>
        <p:spPr/>
        <p:txBody>
          <a:bodyPr/>
          <a:lstStyle/>
          <a:p>
            <a:fld id="{EC182595-FD87-4BD7-A281-6C9C3373F294}" type="datetimeFigureOut">
              <a:rPr lang="es-MX" smtClean="0"/>
              <a:t>29/11/2015</a:t>
            </a:fld>
            <a:endParaRPr lang="es-MX"/>
          </a:p>
        </p:txBody>
      </p:sp>
      <p:sp>
        <p:nvSpPr>
          <p:cNvPr id="15" name="Slide Number Placeholder 14"/>
          <p:cNvSpPr>
            <a:spLocks noGrp="1"/>
          </p:cNvSpPr>
          <p:nvPr>
            <p:ph type="sldNum" sz="quarter" idx="11"/>
          </p:nvPr>
        </p:nvSpPr>
        <p:spPr/>
        <p:txBody>
          <a:bodyPr/>
          <a:lstStyle/>
          <a:p>
            <a:fld id="{834D9139-2272-451E-9E76-7781F00B092F}" type="slidenum">
              <a:rPr lang="es-MX" smtClean="0"/>
              <a:t>‹Nº›</a:t>
            </a:fld>
            <a:endParaRPr lang="es-MX"/>
          </a:p>
        </p:txBody>
      </p:sp>
      <p:sp>
        <p:nvSpPr>
          <p:cNvPr id="16" name="Footer Placeholder 15"/>
          <p:cNvSpPr>
            <a:spLocks noGrp="1"/>
          </p:cNvSpPr>
          <p:nvPr>
            <p:ph type="ftr" sz="quarter" idx="12"/>
          </p:nvPr>
        </p:nvSpPr>
        <p:spPr/>
        <p:txBody>
          <a:bodyPr/>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p>
            <a:fld id="{EC182595-FD87-4BD7-A281-6C9C3373F294}" type="datetimeFigureOut">
              <a:rPr lang="es-MX" smtClean="0"/>
              <a:t>29/11/2015</a:t>
            </a:fld>
            <a:endParaRPr lang="es-MX"/>
          </a:p>
        </p:txBody>
      </p:sp>
      <p:sp>
        <p:nvSpPr>
          <p:cNvPr id="13" name="Slide Number Placeholder 12"/>
          <p:cNvSpPr>
            <a:spLocks noGrp="1"/>
          </p:cNvSpPr>
          <p:nvPr>
            <p:ph type="sldNum" sz="quarter" idx="11"/>
          </p:nvPr>
        </p:nvSpPr>
        <p:spPr/>
        <p:txBody>
          <a:bodyPr/>
          <a:lstStyle/>
          <a:p>
            <a:fld id="{834D9139-2272-451E-9E76-7781F00B092F}" type="slidenum">
              <a:rPr lang="es-MX" smtClean="0"/>
              <a:t>‹Nº›</a:t>
            </a:fld>
            <a:endParaRPr lang="es-MX"/>
          </a:p>
        </p:txBody>
      </p:sp>
      <p:sp>
        <p:nvSpPr>
          <p:cNvPr id="14" name="Footer Placeholder 13"/>
          <p:cNvSpPr>
            <a:spLocks noGrp="1"/>
          </p:cNvSpPr>
          <p:nvPr>
            <p:ph type="ftr" sz="quarter" idx="12"/>
          </p:nvPr>
        </p:nvSpPr>
        <p:spPr/>
        <p:txBody>
          <a:bodyPr/>
          <a:lstStyle/>
          <a:p>
            <a:endParaRPr lang="es-MX"/>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C182595-FD87-4BD7-A281-6C9C3373F294}" type="datetimeFigureOut">
              <a:rPr lang="es-MX" smtClean="0"/>
              <a:t>29/11/2015</a:t>
            </a:fld>
            <a:endParaRPr lang="es-MX"/>
          </a:p>
        </p:txBody>
      </p:sp>
      <p:sp>
        <p:nvSpPr>
          <p:cNvPr id="9" name="Slide Number Placeholder 8"/>
          <p:cNvSpPr>
            <a:spLocks noGrp="1"/>
          </p:cNvSpPr>
          <p:nvPr>
            <p:ph type="sldNum" sz="quarter" idx="11"/>
          </p:nvPr>
        </p:nvSpPr>
        <p:spPr/>
        <p:txBody>
          <a:bodyPr/>
          <a:lstStyle/>
          <a:p>
            <a:fld id="{834D9139-2272-451E-9E76-7781F00B092F}" type="slidenum">
              <a:rPr lang="es-MX" smtClean="0"/>
              <a:t>‹Nº›</a:t>
            </a:fld>
            <a:endParaRPr lang="es-MX"/>
          </a:p>
        </p:txBody>
      </p:sp>
      <p:sp>
        <p:nvSpPr>
          <p:cNvPr id="10" name="Footer Placeholder 9"/>
          <p:cNvSpPr>
            <a:spLocks noGrp="1"/>
          </p:cNvSpPr>
          <p:nvPr>
            <p:ph type="ftr" sz="quarter" idx="12"/>
          </p:nvPr>
        </p:nvSpPr>
        <p:spPr/>
        <p:txBody>
          <a:bodyPr/>
          <a:lstStyle/>
          <a:p>
            <a:endParaRPr lang="es-MX"/>
          </a:p>
        </p:txBody>
      </p:sp>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14" name="Date Placeholder 13"/>
          <p:cNvSpPr>
            <a:spLocks noGrp="1"/>
          </p:cNvSpPr>
          <p:nvPr>
            <p:ph type="dt" sz="half" idx="10"/>
          </p:nvPr>
        </p:nvSpPr>
        <p:spPr/>
        <p:txBody>
          <a:bodyPr/>
          <a:lstStyle/>
          <a:p>
            <a:fld id="{EC182595-FD87-4BD7-A281-6C9C3373F294}" type="datetimeFigureOut">
              <a:rPr lang="es-MX" smtClean="0"/>
              <a:t>29/11/2015</a:t>
            </a:fld>
            <a:endParaRPr lang="es-MX"/>
          </a:p>
        </p:txBody>
      </p:sp>
      <p:sp>
        <p:nvSpPr>
          <p:cNvPr id="15" name="Slide Number Placeholder 14"/>
          <p:cNvSpPr>
            <a:spLocks noGrp="1"/>
          </p:cNvSpPr>
          <p:nvPr>
            <p:ph type="sldNum" sz="quarter" idx="11"/>
          </p:nvPr>
        </p:nvSpPr>
        <p:spPr/>
        <p:txBody>
          <a:bodyPr/>
          <a:lstStyle/>
          <a:p>
            <a:fld id="{834D9139-2272-451E-9E76-7781F00B092F}" type="slidenum">
              <a:rPr lang="es-MX" smtClean="0"/>
              <a:t>‹Nº›</a:t>
            </a:fld>
            <a:endParaRPr lang="es-MX"/>
          </a:p>
        </p:txBody>
      </p:sp>
      <p:sp>
        <p:nvSpPr>
          <p:cNvPr id="16" name="Footer Placeholder 15"/>
          <p:cNvSpPr>
            <a:spLocks noGrp="1"/>
          </p:cNvSpPr>
          <p:nvPr>
            <p:ph type="ftr" sz="quarter" idx="12"/>
          </p:nvPr>
        </p:nvSpPr>
        <p:spPr/>
        <p:txBody>
          <a:bodyPr/>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7" name="Date Placeholder 6"/>
          <p:cNvSpPr>
            <a:spLocks noGrp="1"/>
          </p:cNvSpPr>
          <p:nvPr>
            <p:ph type="dt" sz="half" idx="10"/>
          </p:nvPr>
        </p:nvSpPr>
        <p:spPr/>
        <p:txBody>
          <a:bodyPr/>
          <a:lstStyle/>
          <a:p>
            <a:fld id="{EC182595-FD87-4BD7-A281-6C9C3373F294}" type="datetimeFigureOut">
              <a:rPr lang="es-MX" smtClean="0"/>
              <a:t>29/11/2015</a:t>
            </a:fld>
            <a:endParaRPr lang="es-MX"/>
          </a:p>
        </p:txBody>
      </p:sp>
      <p:sp>
        <p:nvSpPr>
          <p:cNvPr id="8" name="Slide Number Placeholder 7"/>
          <p:cNvSpPr>
            <a:spLocks noGrp="1"/>
          </p:cNvSpPr>
          <p:nvPr>
            <p:ph type="sldNum" sz="quarter" idx="11"/>
          </p:nvPr>
        </p:nvSpPr>
        <p:spPr/>
        <p:txBody>
          <a:bodyPr/>
          <a:lstStyle/>
          <a:p>
            <a:fld id="{834D9139-2272-451E-9E76-7781F00B092F}"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182595-FD87-4BD7-A281-6C9C3373F294}" type="datetimeFigureOut">
              <a:rPr lang="es-MX" smtClean="0"/>
              <a:t>29/11/2015</a:t>
            </a:fld>
            <a:endParaRPr lang="es-MX"/>
          </a:p>
        </p:txBody>
      </p:sp>
      <p:sp>
        <p:nvSpPr>
          <p:cNvPr id="6" name="Slide Number Placeholder 5"/>
          <p:cNvSpPr>
            <a:spLocks noGrp="1"/>
          </p:cNvSpPr>
          <p:nvPr>
            <p:ph type="sldNum" sz="quarter" idx="11"/>
          </p:nvPr>
        </p:nvSpPr>
        <p:spPr/>
        <p:txBody>
          <a:bodyPr/>
          <a:lstStyle/>
          <a:p>
            <a:fld id="{834D9139-2272-451E-9E76-7781F00B092F}" type="slidenum">
              <a:rPr lang="es-MX" smtClean="0"/>
              <a:t>‹Nº›</a:t>
            </a:fld>
            <a:endParaRPr lang="es-MX"/>
          </a:p>
        </p:txBody>
      </p:sp>
      <p:sp>
        <p:nvSpPr>
          <p:cNvPr id="7" name="Footer Placeholder 6"/>
          <p:cNvSpPr>
            <a:spLocks noGrp="1"/>
          </p:cNvSpPr>
          <p:nvPr>
            <p:ph type="ftr" sz="quarter" idx="12"/>
          </p:nvPr>
        </p:nvSpPr>
        <p:spPr/>
        <p:txBody>
          <a:bodyPr/>
          <a:lstStyle/>
          <a:p>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EC182595-FD87-4BD7-A281-6C9C3373F294}" type="datetimeFigureOut">
              <a:rPr lang="es-MX" smtClean="0"/>
              <a:t>29/11/2015</a:t>
            </a:fld>
            <a:endParaRPr lang="es-MX"/>
          </a:p>
        </p:txBody>
      </p:sp>
      <p:sp>
        <p:nvSpPr>
          <p:cNvPr id="16" name="Slide Number Placeholder 15"/>
          <p:cNvSpPr>
            <a:spLocks noGrp="1"/>
          </p:cNvSpPr>
          <p:nvPr>
            <p:ph type="sldNum" sz="quarter" idx="11"/>
          </p:nvPr>
        </p:nvSpPr>
        <p:spPr/>
        <p:txBody>
          <a:bodyPr/>
          <a:lstStyle/>
          <a:p>
            <a:fld id="{834D9139-2272-451E-9E76-7781F00B092F}" type="slidenum">
              <a:rPr lang="es-MX" smtClean="0"/>
              <a:t>‹Nº›</a:t>
            </a:fld>
            <a:endParaRPr lang="es-MX"/>
          </a:p>
        </p:txBody>
      </p:sp>
      <p:sp>
        <p:nvSpPr>
          <p:cNvPr id="17" name="Footer Placeholder 16"/>
          <p:cNvSpPr>
            <a:spLocks noGrp="1"/>
          </p:cNvSpPr>
          <p:nvPr>
            <p:ph type="ftr" sz="quarter" idx="12"/>
          </p:nvPr>
        </p:nvSpPr>
        <p:spPr/>
        <p:txBody>
          <a:bodyPr/>
          <a:lstStyle/>
          <a:p>
            <a:endParaRPr lang="es-MX"/>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13" name="Date Placeholder 12"/>
          <p:cNvSpPr>
            <a:spLocks noGrp="1"/>
          </p:cNvSpPr>
          <p:nvPr>
            <p:ph type="dt" sz="half" idx="10"/>
          </p:nvPr>
        </p:nvSpPr>
        <p:spPr/>
        <p:txBody>
          <a:bodyPr/>
          <a:lstStyle/>
          <a:p>
            <a:fld id="{EC182595-FD87-4BD7-A281-6C9C3373F294}" type="datetimeFigureOut">
              <a:rPr lang="es-MX" smtClean="0"/>
              <a:t>29/11/2015</a:t>
            </a:fld>
            <a:endParaRPr lang="es-MX"/>
          </a:p>
        </p:txBody>
      </p:sp>
      <p:sp>
        <p:nvSpPr>
          <p:cNvPr id="14" name="Slide Number Placeholder 13"/>
          <p:cNvSpPr>
            <a:spLocks noGrp="1"/>
          </p:cNvSpPr>
          <p:nvPr>
            <p:ph type="sldNum" sz="quarter" idx="11"/>
          </p:nvPr>
        </p:nvSpPr>
        <p:spPr/>
        <p:txBody>
          <a:bodyPr/>
          <a:lstStyle/>
          <a:p>
            <a:fld id="{834D9139-2272-451E-9E76-7781F00B092F}" type="slidenum">
              <a:rPr lang="es-MX" smtClean="0"/>
              <a:t>‹Nº›</a:t>
            </a:fld>
            <a:endParaRPr lang="es-MX"/>
          </a:p>
        </p:txBody>
      </p:sp>
      <p:sp>
        <p:nvSpPr>
          <p:cNvPr id="15" name="Footer Placeholder 14"/>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C182595-FD87-4BD7-A281-6C9C3373F294}" type="datetimeFigureOut">
              <a:rPr lang="es-MX" smtClean="0"/>
              <a:t>29/11/2015</a:t>
            </a:fld>
            <a:endParaRPr lang="es-MX"/>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MX"/>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34D9139-2272-451E-9E76-7781F00B092F}"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2060848"/>
            <a:ext cx="4608512" cy="3960440"/>
          </a:xfrm>
        </p:spPr>
        <p:txBody>
          <a:bodyPr>
            <a:noAutofit/>
          </a:bodyPr>
          <a:lstStyle/>
          <a:p>
            <a:pPr marL="18288" indent="0" algn="just">
              <a:buNone/>
            </a:pPr>
            <a:r>
              <a:rPr lang="es-ES" sz="2400" b="1" dirty="0" smtClean="0"/>
              <a:t>Llaves </a:t>
            </a:r>
            <a:r>
              <a:rPr lang="es-ES" sz="2400" b="1" dirty="0"/>
              <a:t>del </a:t>
            </a:r>
            <a:r>
              <a:rPr lang="es-ES" sz="2400" b="1" dirty="0" smtClean="0"/>
              <a:t>éxito: pueden </a:t>
            </a:r>
            <a:r>
              <a:rPr lang="es-ES" sz="2400" b="1" dirty="0"/>
              <a:t>definirse </a:t>
            </a:r>
            <a:r>
              <a:rPr lang="es-ES" sz="2400" b="1" dirty="0" smtClean="0"/>
              <a:t>como conocimientos</a:t>
            </a:r>
            <a:r>
              <a:rPr lang="es-ES" sz="2400" b="1" dirty="0"/>
              <a:t>, acciones, características o atributos que le permiten a una persona alcanzar el éxito y que, en la mayoría de casos, determinan en gran medida el que pueda alcanzarlo</a:t>
            </a:r>
            <a:r>
              <a:rPr lang="es-ES" sz="2400" b="1" dirty="0" smtClean="0"/>
              <a:t>.</a:t>
            </a:r>
          </a:p>
        </p:txBody>
      </p:sp>
      <p:sp>
        <p:nvSpPr>
          <p:cNvPr id="3" name="2 Título"/>
          <p:cNvSpPr>
            <a:spLocks noGrp="1"/>
          </p:cNvSpPr>
          <p:nvPr>
            <p:ph type="title"/>
          </p:nvPr>
        </p:nvSpPr>
        <p:spPr>
          <a:xfrm>
            <a:off x="683568" y="1052736"/>
            <a:ext cx="7543800" cy="914400"/>
          </a:xfrm>
        </p:spPr>
        <p:txBody>
          <a:bodyPr/>
          <a:lstStyle/>
          <a:p>
            <a:pPr algn="ctr"/>
            <a:r>
              <a:rPr lang="es-MX" sz="4400" dirty="0" smtClean="0"/>
              <a:t>LLAVES DE ÉXITO EN LOS NEGOCIOS</a:t>
            </a:r>
            <a:endParaRPr lang="es-MX" sz="4400" dirty="0"/>
          </a:p>
        </p:txBody>
      </p:sp>
      <p:pic>
        <p:nvPicPr>
          <p:cNvPr id="4" name="Picture 4" descr="C:\Users\trabajando\AppData\Local\Microsoft\Windows\Temporary Internet Files\Content.IE5\C1OF3DUX\claves-del-exito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780928"/>
            <a:ext cx="3391055" cy="254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072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08112"/>
            <a:ext cx="8229600" cy="4997152"/>
          </a:xfrm>
        </p:spPr>
        <p:txBody>
          <a:bodyPr>
            <a:normAutofit/>
          </a:bodyPr>
          <a:lstStyle/>
          <a:p>
            <a:pPr algn="just">
              <a:buFont typeface="Arial" panose="020B0604020202020204" pitchFamily="34" charset="0"/>
              <a:buChar char="•"/>
            </a:pPr>
            <a:endParaRPr lang="es-ES" sz="2200" b="1" dirty="0" smtClean="0"/>
          </a:p>
          <a:p>
            <a:pPr algn="just">
              <a:buFont typeface="Arial" panose="020B0604020202020204" pitchFamily="34" charset="0"/>
              <a:buChar char="•"/>
            </a:pPr>
            <a:endParaRPr lang="es-ES" sz="2200" b="1" dirty="0"/>
          </a:p>
          <a:p>
            <a:pPr algn="just">
              <a:buFont typeface="Arial" panose="020B0604020202020204" pitchFamily="34" charset="0"/>
              <a:buChar char="•"/>
            </a:pPr>
            <a:r>
              <a:rPr lang="es-ES" sz="2200" b="1" dirty="0" smtClean="0"/>
              <a:t>Otro </a:t>
            </a:r>
            <a:r>
              <a:rPr lang="es-ES" sz="2200" b="1" dirty="0"/>
              <a:t>requisito para el éxito consiste en capacitarse constantemente, ya sea leyendo libros, tomando cursos, escuchando cintas, asistiendo a seminarios, buscando empresas o personas que nos capaciten y entrenen, etc</a:t>
            </a:r>
            <a:r>
              <a:rPr lang="es-ES" sz="2200" b="1" dirty="0" smtClean="0"/>
              <a:t>.</a:t>
            </a:r>
          </a:p>
          <a:p>
            <a:pPr algn="just">
              <a:buFont typeface="Arial" panose="020B0604020202020204" pitchFamily="34" charset="0"/>
              <a:buChar char="•"/>
            </a:pPr>
            <a:endParaRPr lang="es-MX" sz="2200" b="1" dirty="0"/>
          </a:p>
          <a:p>
            <a:pPr algn="just">
              <a:buFont typeface="Arial" panose="020B0604020202020204" pitchFamily="34" charset="0"/>
              <a:buChar char="•"/>
            </a:pPr>
            <a:r>
              <a:rPr lang="es-ES" sz="2200" b="1" dirty="0"/>
              <a:t>Debemos capacitarnos constantemente para así poder identificar y aprovechar de la forma más eficiente posible las oportunidades que se presenten; pero sin irse al extremo de utilizar mucho tiempo en capacitarse y aprender, y poco tiempo en tomar decisiones y actuar.</a:t>
            </a:r>
            <a:endParaRPr lang="es-MX" sz="2200" b="1" dirty="0"/>
          </a:p>
          <a:p>
            <a:pPr algn="just">
              <a:buFont typeface="Arial" panose="020B0604020202020204" pitchFamily="34" charset="0"/>
              <a:buChar char="•"/>
            </a:pPr>
            <a:endParaRPr lang="es-MX" b="1" dirty="0"/>
          </a:p>
        </p:txBody>
      </p:sp>
      <p:sp>
        <p:nvSpPr>
          <p:cNvPr id="2" name="1 Título"/>
          <p:cNvSpPr>
            <a:spLocks noGrp="1"/>
          </p:cNvSpPr>
          <p:nvPr>
            <p:ph type="title"/>
          </p:nvPr>
        </p:nvSpPr>
        <p:spPr>
          <a:xfrm>
            <a:off x="971600" y="1268760"/>
            <a:ext cx="7543800" cy="914400"/>
          </a:xfrm>
        </p:spPr>
        <p:txBody>
          <a:bodyPr>
            <a:noAutofit/>
          </a:bodyPr>
          <a:lstStyle/>
          <a:p>
            <a:pPr algn="ctr"/>
            <a:r>
              <a:rPr lang="es-ES" sz="4000" b="1" dirty="0" smtClean="0"/>
              <a:t/>
            </a:r>
            <a:br>
              <a:rPr lang="es-ES" sz="4000" b="1" dirty="0" smtClean="0"/>
            </a:br>
            <a:r>
              <a:rPr lang="es-ES" sz="4000" b="1" dirty="0" smtClean="0"/>
              <a:t>CAPACITARSE CONSTANTEMENTE</a:t>
            </a:r>
            <a:r>
              <a:rPr lang="es-MX" sz="4000" dirty="0" smtClean="0"/>
              <a:t/>
            </a:r>
            <a:br>
              <a:rPr lang="es-MX" sz="4000" dirty="0" smtClean="0"/>
            </a:br>
            <a:endParaRPr lang="es-MX" sz="4000" dirty="0"/>
          </a:p>
        </p:txBody>
      </p:sp>
      <p:pic>
        <p:nvPicPr>
          <p:cNvPr id="4098" name="Picture 2" descr="https://coachpepem.files.wordpress.com/2014/11/capacitac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5007650"/>
            <a:ext cx="2867024" cy="1638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223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564904"/>
            <a:ext cx="8229600" cy="3960440"/>
          </a:xfrm>
        </p:spPr>
        <p:txBody>
          <a:bodyPr>
            <a:normAutofit/>
          </a:bodyPr>
          <a:lstStyle/>
          <a:p>
            <a:pPr algn="just">
              <a:buFont typeface="Arial" panose="020B0604020202020204" pitchFamily="34" charset="0"/>
              <a:buChar char="•"/>
            </a:pPr>
            <a:r>
              <a:rPr lang="es-ES" sz="2400" b="1" dirty="0" smtClean="0"/>
              <a:t>Por </a:t>
            </a:r>
            <a:r>
              <a:rPr lang="es-ES" sz="2400" b="1" dirty="0"/>
              <a:t>último, otra de las claves del éxito consiste en tener paciencia y perseverancia; saber que el camino hacia el éxito es, por lo general, un camino largo, lleno de obstáculos, imprevistos y dificultades, y que, por más talento, conocimiento o preparación que posea una persona, si ésta no cuenta con paciencia y perseverancia, es poco probable que alcance el éxito.</a:t>
            </a:r>
            <a:endParaRPr lang="es-MX" sz="2400" b="1" dirty="0"/>
          </a:p>
          <a:p>
            <a:endParaRPr lang="es-MX" sz="2800" b="1" dirty="0"/>
          </a:p>
        </p:txBody>
      </p:sp>
      <p:sp>
        <p:nvSpPr>
          <p:cNvPr id="2" name="1 Título"/>
          <p:cNvSpPr>
            <a:spLocks noGrp="1"/>
          </p:cNvSpPr>
          <p:nvPr>
            <p:ph type="title"/>
          </p:nvPr>
        </p:nvSpPr>
        <p:spPr>
          <a:xfrm>
            <a:off x="219405" y="1772816"/>
            <a:ext cx="6656851" cy="914400"/>
          </a:xfrm>
        </p:spPr>
        <p:txBody>
          <a:bodyPr>
            <a:noAutofit/>
          </a:bodyPr>
          <a:lstStyle/>
          <a:p>
            <a:pPr algn="ctr"/>
            <a:r>
              <a:rPr lang="es-ES" sz="4000" b="1" dirty="0" smtClean="0"/>
              <a:t/>
            </a:r>
            <a:br>
              <a:rPr lang="es-ES" sz="4000" b="1" dirty="0" smtClean="0"/>
            </a:br>
            <a:r>
              <a:rPr lang="es-ES" sz="4000" b="1" dirty="0" smtClean="0"/>
              <a:t>PACIENCIA Y PERSEVERANCIA</a:t>
            </a:r>
            <a:r>
              <a:rPr lang="es-MX" sz="4000" dirty="0" smtClean="0"/>
              <a:t/>
            </a:r>
            <a:br>
              <a:rPr lang="es-MX" sz="4000" dirty="0" smtClean="0"/>
            </a:br>
            <a:endParaRPr lang="es-MX" sz="4000" dirty="0"/>
          </a:p>
        </p:txBody>
      </p:sp>
      <p:pic>
        <p:nvPicPr>
          <p:cNvPr id="7171" name="Picture 3" descr="C:\Users\trabajando\AppData\Local\Microsoft\Windows\Temporary Internet Files\Content.IE5\2KEYMATB\Lograr_el_exi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527" y="620688"/>
            <a:ext cx="2660073" cy="1728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7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31353" y="752087"/>
            <a:ext cx="7776864" cy="4615407"/>
          </a:xfrm>
        </p:spPr>
        <p:txBody>
          <a:bodyPr>
            <a:normAutofit/>
          </a:bodyPr>
          <a:lstStyle/>
          <a:p>
            <a:pPr algn="just">
              <a:buFont typeface="Arial" panose="020B0604020202020204" pitchFamily="34" charset="0"/>
              <a:buChar char="•"/>
            </a:pPr>
            <a:r>
              <a:rPr lang="es-ES" sz="2400" b="1" dirty="0"/>
              <a:t>Por tanto, para alcanzar el éxito necesitamos paciencia y perseverancia para dar el primer paso hacia un camino largo, para recorrer lentamente dicho camino, y para sortear todo obstáculo, imprevisto o dificultad que pueda aparecer</a:t>
            </a:r>
            <a:r>
              <a:rPr lang="es-ES" sz="2400" b="1" dirty="0" smtClean="0"/>
              <a:t>.</a:t>
            </a:r>
          </a:p>
          <a:p>
            <a:pPr algn="just">
              <a:buFont typeface="Arial" panose="020B0604020202020204" pitchFamily="34" charset="0"/>
              <a:buChar char="•"/>
            </a:pPr>
            <a:endParaRPr lang="es-MX" sz="2400" b="1" dirty="0"/>
          </a:p>
          <a:p>
            <a:pPr algn="just">
              <a:buFont typeface="Arial" panose="020B0604020202020204" pitchFamily="34" charset="0"/>
              <a:buChar char="•"/>
            </a:pPr>
            <a:r>
              <a:rPr lang="es-ES" sz="2400" b="1" dirty="0"/>
              <a:t>Paciencia y perseverancia para no abandonar el camino y seguir adelante pase lo que pase si es que tenemos la convicción de que es el camino correcto que nos permitirá alcanzar el éxito, no sin antes haber agotado todas las posibilidades.</a:t>
            </a:r>
            <a:endParaRPr lang="es-MX" sz="2400" b="1" dirty="0"/>
          </a:p>
          <a:p>
            <a:pPr algn="just">
              <a:buFont typeface="Arial" panose="020B0604020202020204" pitchFamily="34" charset="0"/>
              <a:buChar char="•"/>
            </a:pPr>
            <a:endParaRPr lang="es-MX" b="1" dirty="0"/>
          </a:p>
        </p:txBody>
      </p:sp>
      <p:pic>
        <p:nvPicPr>
          <p:cNvPr id="5122" name="Picture 2" descr="http://3.bp.blogspot.com/_clCKpaAmwVg/TCswqgynMaI/AAAAAAAAFbc/q95c4shYOTQ/s1600/esper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725144"/>
            <a:ext cx="1805186" cy="180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92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71600" y="1844824"/>
            <a:ext cx="6408712" cy="4377679"/>
          </a:xfrm>
        </p:spPr>
        <p:txBody>
          <a:bodyPr>
            <a:normAutofit/>
          </a:bodyPr>
          <a:lstStyle/>
          <a:p>
            <a:pPr marL="285750" indent="-285750">
              <a:buFont typeface="Wingdings" panose="05000000000000000000" pitchFamily="2" charset="2"/>
              <a:buChar char="ü"/>
            </a:pPr>
            <a:r>
              <a:rPr lang="es-ES" sz="2400" b="1" dirty="0"/>
              <a:t>Rodearse de personas que tengan el éxito</a:t>
            </a:r>
          </a:p>
          <a:p>
            <a:pPr marL="285750" indent="-285750">
              <a:buFont typeface="Wingdings" panose="05000000000000000000" pitchFamily="2" charset="2"/>
              <a:buChar char="ü"/>
            </a:pPr>
            <a:r>
              <a:rPr lang="es-ES" sz="2400" b="1" dirty="0"/>
              <a:t>Alejarse de personas limitadoras del éxito</a:t>
            </a:r>
          </a:p>
          <a:p>
            <a:pPr marL="285750" indent="-285750">
              <a:buFont typeface="Wingdings" panose="05000000000000000000" pitchFamily="2" charset="2"/>
              <a:buChar char="ü"/>
            </a:pPr>
            <a:r>
              <a:rPr lang="es-ES" sz="2400" b="1" dirty="0"/>
              <a:t>Hacer lo que a uno le gusta</a:t>
            </a:r>
          </a:p>
          <a:p>
            <a:pPr marL="285750" indent="-285750">
              <a:buFont typeface="Wingdings" panose="05000000000000000000" pitchFamily="2" charset="2"/>
              <a:buChar char="ü"/>
            </a:pPr>
            <a:r>
              <a:rPr lang="es-ES" sz="2400" b="1" dirty="0"/>
              <a:t>Pensar en grande</a:t>
            </a:r>
            <a:endParaRPr lang="es-MX" sz="2400" dirty="0"/>
          </a:p>
          <a:p>
            <a:pPr marL="285750" indent="-285750">
              <a:buFont typeface="Wingdings" panose="05000000000000000000" pitchFamily="2" charset="2"/>
              <a:buChar char="ü"/>
            </a:pPr>
            <a:r>
              <a:rPr lang="es-ES" sz="2400" b="1" dirty="0"/>
              <a:t>Actuar</a:t>
            </a:r>
            <a:endParaRPr lang="es-MX" sz="2400" dirty="0"/>
          </a:p>
          <a:p>
            <a:pPr marL="285750" indent="-285750">
              <a:buFont typeface="Wingdings" panose="05000000000000000000" pitchFamily="2" charset="2"/>
              <a:buChar char="ü"/>
            </a:pPr>
            <a:r>
              <a:rPr lang="es-ES" sz="2400" b="1" dirty="0"/>
              <a:t>Capacitarse constantemente</a:t>
            </a:r>
          </a:p>
          <a:p>
            <a:pPr marL="285750" indent="-285750">
              <a:buFont typeface="Wingdings" panose="05000000000000000000" pitchFamily="2" charset="2"/>
              <a:buChar char="ü"/>
            </a:pPr>
            <a:r>
              <a:rPr lang="es-ES" sz="2400" b="1" dirty="0"/>
              <a:t>Capacitarse constantemente</a:t>
            </a:r>
            <a:endParaRPr lang="es-MX" sz="2400" dirty="0"/>
          </a:p>
          <a:p>
            <a:endParaRPr lang="es-MX" dirty="0"/>
          </a:p>
        </p:txBody>
      </p:sp>
      <p:sp>
        <p:nvSpPr>
          <p:cNvPr id="3" name="2 Título"/>
          <p:cNvSpPr>
            <a:spLocks noGrp="1"/>
          </p:cNvSpPr>
          <p:nvPr>
            <p:ph type="title"/>
          </p:nvPr>
        </p:nvSpPr>
        <p:spPr>
          <a:xfrm>
            <a:off x="827584" y="764704"/>
            <a:ext cx="7543800" cy="914400"/>
          </a:xfrm>
        </p:spPr>
        <p:txBody>
          <a:bodyPr/>
          <a:lstStyle/>
          <a:p>
            <a:pPr algn="ctr"/>
            <a:r>
              <a:rPr lang="es-MX" dirty="0" smtClean="0"/>
              <a:t>INDICE</a:t>
            </a:r>
            <a:endParaRPr lang="es-MX" dirty="0"/>
          </a:p>
        </p:txBody>
      </p:sp>
    </p:spTree>
    <p:extLst>
      <p:ext uri="{BB962C8B-B14F-4D97-AF65-F5344CB8AC3E}">
        <p14:creationId xmlns:p14="http://schemas.microsoft.com/office/powerpoint/2010/main" val="3216435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204864"/>
            <a:ext cx="7690048" cy="2520280"/>
          </a:xfrm>
        </p:spPr>
        <p:txBody>
          <a:bodyPr>
            <a:normAutofit/>
          </a:bodyPr>
          <a:lstStyle/>
          <a:p>
            <a:pPr marL="18288" indent="0" algn="just">
              <a:buNone/>
            </a:pPr>
            <a:r>
              <a:rPr lang="es-ES" sz="2800" b="1" dirty="0" smtClean="0"/>
              <a:t>Para </a:t>
            </a:r>
            <a:r>
              <a:rPr lang="es-ES" sz="2800" b="1" dirty="0"/>
              <a:t>alcanzar el éxito debemos saber rodearnos de personas que nos puedan ayudar en nuestro camino hacia el éxito, y que sean una influencia positiva para nosotros.</a:t>
            </a:r>
            <a:endParaRPr lang="es-MX" sz="2800" b="1" dirty="0"/>
          </a:p>
          <a:p>
            <a:pPr algn="just"/>
            <a:endParaRPr lang="es-MX" sz="2400" dirty="0"/>
          </a:p>
        </p:txBody>
      </p:sp>
      <p:sp>
        <p:nvSpPr>
          <p:cNvPr id="2" name="1 Título"/>
          <p:cNvSpPr>
            <a:spLocks noGrp="1"/>
          </p:cNvSpPr>
          <p:nvPr>
            <p:ph type="title"/>
          </p:nvPr>
        </p:nvSpPr>
        <p:spPr>
          <a:xfrm>
            <a:off x="642392" y="620688"/>
            <a:ext cx="7859216" cy="1800200"/>
          </a:xfrm>
        </p:spPr>
        <p:txBody>
          <a:bodyPr>
            <a:noAutofit/>
          </a:bodyPr>
          <a:lstStyle/>
          <a:p>
            <a:pPr algn="ctr"/>
            <a:r>
              <a:rPr lang="es-ES" sz="4000" b="1" dirty="0" smtClean="0"/>
              <a:t/>
            </a:r>
            <a:br>
              <a:rPr lang="es-ES" sz="4000" b="1" dirty="0" smtClean="0"/>
            </a:br>
            <a:r>
              <a:rPr lang="es-ES" sz="4000" b="1" dirty="0" smtClean="0"/>
              <a:t/>
            </a:r>
            <a:br>
              <a:rPr lang="es-ES" sz="4000" b="1" dirty="0" smtClean="0"/>
            </a:br>
            <a:r>
              <a:rPr lang="es-ES" sz="4000" b="1" dirty="0" smtClean="0"/>
              <a:t>RODEARSE DE PERSONAS FACILITADORAS DEL ÉXITO</a:t>
            </a:r>
            <a:r>
              <a:rPr lang="es-MX" sz="4000" dirty="0" smtClean="0"/>
              <a:t/>
            </a:r>
            <a:br>
              <a:rPr lang="es-MX" sz="4000" dirty="0" smtClean="0"/>
            </a:br>
            <a:endParaRPr lang="es-MX" sz="4000" dirty="0"/>
          </a:p>
        </p:txBody>
      </p:sp>
      <p:pic>
        <p:nvPicPr>
          <p:cNvPr id="2053" name="Picture 5" descr="C:\Program Files (x86)\Microsoft Office\MEDIA\CAGCAT10\j023301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241171"/>
            <a:ext cx="2574202" cy="217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216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060848"/>
            <a:ext cx="7906072" cy="4161655"/>
          </a:xfrm>
        </p:spPr>
        <p:txBody>
          <a:bodyPr>
            <a:normAutofit/>
          </a:bodyPr>
          <a:lstStyle/>
          <a:p>
            <a:pPr algn="just">
              <a:buFont typeface="Arial" panose="020B0604020202020204" pitchFamily="34" charset="0"/>
              <a:buChar char="•"/>
            </a:pPr>
            <a:r>
              <a:rPr lang="es-ES" sz="2400" b="1" dirty="0" smtClean="0"/>
              <a:t>Debemos </a:t>
            </a:r>
            <a:r>
              <a:rPr lang="es-ES" sz="2400" b="1" dirty="0"/>
              <a:t>saber rodearnos de personas que sean una influencia positiva para nosotros, pero a la vez, alejarnos de personas que puedan tener una influencia negativa en nosotros</a:t>
            </a:r>
            <a:r>
              <a:rPr lang="es-ES" sz="2400" b="1" dirty="0" smtClean="0"/>
              <a:t>.</a:t>
            </a:r>
          </a:p>
          <a:p>
            <a:pPr algn="just">
              <a:buFont typeface="Arial" panose="020B0604020202020204" pitchFamily="34" charset="0"/>
              <a:buChar char="•"/>
            </a:pPr>
            <a:endParaRPr lang="es-MX" sz="2400" b="1" dirty="0"/>
          </a:p>
          <a:p>
            <a:pPr algn="just">
              <a:buFont typeface="Arial" panose="020B0604020202020204" pitchFamily="34" charset="0"/>
              <a:buChar char="•"/>
            </a:pPr>
            <a:r>
              <a:rPr lang="es-ES" sz="2400" b="1" dirty="0"/>
              <a:t>Por ejemplo, personas negativas que todo lo critican, que se paran quejando de todo, que son pesimistas para </a:t>
            </a:r>
            <a:r>
              <a:rPr lang="es-ES" sz="2400" b="1" dirty="0" smtClean="0"/>
              <a:t>todo</a:t>
            </a:r>
            <a:r>
              <a:rPr lang="es-ES" sz="2400" b="1" dirty="0" smtClean="0"/>
              <a:t>.</a:t>
            </a:r>
          </a:p>
          <a:p>
            <a:pPr algn="just">
              <a:buFont typeface="Arial" panose="020B0604020202020204" pitchFamily="34" charset="0"/>
              <a:buChar char="•"/>
            </a:pPr>
            <a:endParaRPr lang="es-MX" sz="2400" b="1" dirty="0"/>
          </a:p>
          <a:p>
            <a:pPr algn="just"/>
            <a:endParaRPr lang="es-MX" sz="2000" b="1" dirty="0"/>
          </a:p>
        </p:txBody>
      </p:sp>
      <p:sp>
        <p:nvSpPr>
          <p:cNvPr id="2" name="1 Título"/>
          <p:cNvSpPr>
            <a:spLocks noGrp="1"/>
          </p:cNvSpPr>
          <p:nvPr>
            <p:ph type="title"/>
          </p:nvPr>
        </p:nvSpPr>
        <p:spPr>
          <a:xfrm>
            <a:off x="755576" y="1556792"/>
            <a:ext cx="7543800" cy="914400"/>
          </a:xfrm>
        </p:spPr>
        <p:txBody>
          <a:bodyPr>
            <a:noAutofit/>
          </a:bodyPr>
          <a:lstStyle/>
          <a:p>
            <a:pPr algn="ctr"/>
            <a:r>
              <a:rPr lang="es-ES" sz="4000" b="1" dirty="0" smtClean="0"/>
              <a:t/>
            </a:r>
            <a:br>
              <a:rPr lang="es-ES" sz="4000" b="1" dirty="0" smtClean="0"/>
            </a:br>
            <a:r>
              <a:rPr lang="es-ES" sz="4000" b="1" dirty="0" smtClean="0"/>
              <a:t>ALEJARSE DE PERSONAS LIMITADORAS DEL ÉXITO</a:t>
            </a:r>
            <a:r>
              <a:rPr lang="es-MX" sz="4000" dirty="0" smtClean="0"/>
              <a:t/>
            </a:r>
            <a:br>
              <a:rPr lang="es-MX" sz="4000" dirty="0" smtClean="0"/>
            </a:br>
            <a:endParaRPr lang="es-MX" sz="4000" dirty="0"/>
          </a:p>
        </p:txBody>
      </p:sp>
      <p:pic>
        <p:nvPicPr>
          <p:cNvPr id="3074" name="Picture 2" descr="C:\Users\trabajando\AppData\Local\Microsoft\Windows\Temporary Internet Files\Content.IE5\2KEYMATB\Plan-de-Negoci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062022"/>
            <a:ext cx="1857631" cy="131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33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908720"/>
            <a:ext cx="7416824" cy="1938992"/>
          </a:xfrm>
          <a:prstGeom prst="rect">
            <a:avLst/>
          </a:prstGeom>
        </p:spPr>
        <p:txBody>
          <a:bodyPr wrap="square">
            <a:spAutoFit/>
          </a:bodyPr>
          <a:lstStyle/>
          <a:p>
            <a:pPr algn="just">
              <a:buFont typeface="Arial" panose="020B0604020202020204" pitchFamily="34" charset="0"/>
              <a:buChar char="•"/>
            </a:pPr>
            <a:r>
              <a:rPr lang="es-ES" sz="2400" b="1" dirty="0"/>
              <a:t>En ocasiones puede ser difícil alejarse de estas personas, pues podrían incluir familiares o amigos; en estos casos podríamos decidir no alejarnos de ellos, pero siempre teniendo cuidado con la influencia que ellos puedan ejercer en nosotros.</a:t>
            </a:r>
            <a:endParaRPr lang="es-MX" sz="2400" b="1" dirty="0"/>
          </a:p>
        </p:txBody>
      </p:sp>
    </p:spTree>
    <p:extLst>
      <p:ext uri="{BB962C8B-B14F-4D97-AF65-F5344CB8AC3E}">
        <p14:creationId xmlns:p14="http://schemas.microsoft.com/office/powerpoint/2010/main" val="2204787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80920" cy="5301952"/>
          </a:xfrm>
        </p:spPr>
        <p:txBody>
          <a:bodyPr>
            <a:noAutofit/>
          </a:bodyPr>
          <a:lstStyle/>
          <a:p>
            <a:pPr algn="just">
              <a:buFont typeface="Arial" panose="020B0604020202020204" pitchFamily="34" charset="0"/>
              <a:buChar char="•"/>
            </a:pPr>
            <a:endParaRPr lang="es-ES" sz="2200" b="1" dirty="0" smtClean="0"/>
          </a:p>
          <a:p>
            <a:pPr algn="just">
              <a:buFont typeface="Arial" panose="020B0604020202020204" pitchFamily="34" charset="0"/>
              <a:buChar char="•"/>
            </a:pPr>
            <a:endParaRPr lang="es-ES" sz="2200" b="1" dirty="0"/>
          </a:p>
          <a:p>
            <a:pPr algn="just">
              <a:buFont typeface="Arial" panose="020B0604020202020204" pitchFamily="34" charset="0"/>
              <a:buChar char="•"/>
            </a:pPr>
            <a:endParaRPr lang="es-ES" sz="2200" b="1" dirty="0" smtClean="0"/>
          </a:p>
          <a:p>
            <a:pPr algn="just">
              <a:buFont typeface="Arial" panose="020B0604020202020204" pitchFamily="34" charset="0"/>
              <a:buChar char="•"/>
            </a:pPr>
            <a:endParaRPr lang="es-ES" sz="2200" b="1" dirty="0"/>
          </a:p>
          <a:p>
            <a:pPr algn="just">
              <a:buFont typeface="Arial" panose="020B0604020202020204" pitchFamily="34" charset="0"/>
              <a:buChar char="•"/>
            </a:pPr>
            <a:endParaRPr lang="es-ES" sz="2200" b="1" dirty="0" smtClean="0"/>
          </a:p>
          <a:p>
            <a:pPr algn="just">
              <a:buFont typeface="Arial" panose="020B0604020202020204" pitchFamily="34" charset="0"/>
              <a:buChar char="•"/>
            </a:pPr>
            <a:endParaRPr lang="es-ES" sz="2200" b="1" dirty="0" smtClean="0"/>
          </a:p>
          <a:p>
            <a:pPr algn="just">
              <a:buFont typeface="Arial" panose="020B0604020202020204" pitchFamily="34" charset="0"/>
              <a:buChar char="•"/>
            </a:pPr>
            <a:r>
              <a:rPr lang="es-ES" sz="2200" b="1" dirty="0" smtClean="0"/>
              <a:t>Para </a:t>
            </a:r>
            <a:r>
              <a:rPr lang="es-ES" sz="2200" b="1" dirty="0"/>
              <a:t>alcanzar el éxito, debemos hacer las cosas con pasión, y la mejor forma de lograr ello, es dedicándonos a hacer aquello que nos apasiona</a:t>
            </a:r>
            <a:r>
              <a:rPr lang="es-ES" sz="2200" b="1" dirty="0" smtClean="0"/>
              <a:t>.</a:t>
            </a:r>
          </a:p>
          <a:p>
            <a:pPr algn="just">
              <a:buFont typeface="Arial" panose="020B0604020202020204" pitchFamily="34" charset="0"/>
              <a:buChar char="•"/>
            </a:pPr>
            <a:endParaRPr lang="es-MX" sz="2200" b="1" dirty="0"/>
          </a:p>
          <a:p>
            <a:pPr algn="just">
              <a:buFont typeface="Arial" panose="020B0604020202020204" pitchFamily="34" charset="0"/>
              <a:buChar char="•"/>
            </a:pPr>
            <a:r>
              <a:rPr lang="es-ES" sz="2200" b="1" dirty="0"/>
              <a:t>Por tanto, si queremos alcanzar el éxito, en primer lugar, debemos identificar qué es aquello que nos apasiona, que nos gusta mucho hacer, que haríamos si tuviéramos todo el dinero del mundo, o que haríamos aún sin que nadie nos pagara por ello</a:t>
            </a:r>
            <a:r>
              <a:rPr lang="es-ES" sz="2200" b="1" dirty="0" smtClean="0"/>
              <a:t>.</a:t>
            </a:r>
          </a:p>
          <a:p>
            <a:pPr algn="just">
              <a:buFont typeface="Arial" panose="020B0604020202020204" pitchFamily="34" charset="0"/>
              <a:buChar char="•"/>
            </a:pPr>
            <a:endParaRPr lang="es-MX" sz="2200" b="1" dirty="0"/>
          </a:p>
        </p:txBody>
      </p:sp>
      <p:sp>
        <p:nvSpPr>
          <p:cNvPr id="2" name="1 Título"/>
          <p:cNvSpPr>
            <a:spLocks noGrp="1"/>
          </p:cNvSpPr>
          <p:nvPr>
            <p:ph type="title"/>
          </p:nvPr>
        </p:nvSpPr>
        <p:spPr>
          <a:xfrm>
            <a:off x="772676" y="1484784"/>
            <a:ext cx="7543800" cy="914400"/>
          </a:xfrm>
        </p:spPr>
        <p:txBody>
          <a:bodyPr>
            <a:noAutofit/>
          </a:bodyPr>
          <a:lstStyle/>
          <a:p>
            <a:pPr algn="ctr"/>
            <a:r>
              <a:rPr lang="es-ES" sz="4000" b="1" dirty="0" smtClean="0"/>
              <a:t/>
            </a:r>
            <a:br>
              <a:rPr lang="es-ES" sz="4000" b="1" dirty="0" smtClean="0"/>
            </a:br>
            <a:r>
              <a:rPr lang="es-ES" sz="4000" b="1" dirty="0" smtClean="0"/>
              <a:t>HACER LO QUE A UNO LE GUSTA</a:t>
            </a:r>
            <a:r>
              <a:rPr lang="es-MX" sz="4000" dirty="0" smtClean="0"/>
              <a:t/>
            </a:r>
            <a:br>
              <a:rPr lang="es-MX" sz="4000" dirty="0" smtClean="0"/>
            </a:br>
            <a:endParaRPr lang="es-MX" sz="4000" dirty="0"/>
          </a:p>
        </p:txBody>
      </p:sp>
    </p:spTree>
    <p:extLst>
      <p:ext uri="{BB962C8B-B14F-4D97-AF65-F5344CB8AC3E}">
        <p14:creationId xmlns:p14="http://schemas.microsoft.com/office/powerpoint/2010/main" val="794378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27584" y="692696"/>
            <a:ext cx="7848872" cy="3657599"/>
          </a:xfrm>
        </p:spPr>
        <p:txBody>
          <a:bodyPr>
            <a:normAutofit/>
          </a:bodyPr>
          <a:lstStyle/>
          <a:p>
            <a:pPr algn="just">
              <a:buFont typeface="Arial" panose="020B0604020202020204" pitchFamily="34" charset="0"/>
              <a:buChar char="•"/>
            </a:pPr>
            <a:r>
              <a:rPr lang="es-ES" sz="2400" b="1" dirty="0"/>
              <a:t>Y, luego, una vez identificada nuestra pasión, dedicarnos a hacer aquello, montar un negocio sobre ello, y saber que el éxito y el dinero ya vendrán después.</a:t>
            </a:r>
            <a:endParaRPr lang="es-MX" sz="2400" b="1" dirty="0"/>
          </a:p>
          <a:p>
            <a:pPr algn="just">
              <a:buFont typeface="Arial" panose="020B0604020202020204" pitchFamily="34" charset="0"/>
              <a:buChar char="•"/>
            </a:pPr>
            <a:endParaRPr lang="es-MX" sz="2400" b="1" dirty="0"/>
          </a:p>
          <a:p>
            <a:endParaRPr lang="es-MX" sz="2400" b="1" dirty="0"/>
          </a:p>
        </p:txBody>
      </p:sp>
      <p:pic>
        <p:nvPicPr>
          <p:cNvPr id="1026" name="Picture 2" descr="http://www.cuentocuentos.net/images/colorear/dibujos/Nino-tocando-la-guitarra-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302935"/>
            <a:ext cx="3483347"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t.depositphotos.com/1646956/3349/v/950/depositphotos_33499433-hand-drawing-cartoon-character-business-pers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53" t="6477" r="11503" b="6477"/>
          <a:stretch/>
        </p:blipFill>
        <p:spPr bwMode="auto">
          <a:xfrm>
            <a:off x="5868144" y="3302935"/>
            <a:ext cx="2172562" cy="2448272"/>
          </a:xfrm>
          <a:prstGeom prst="rect">
            <a:avLst/>
          </a:prstGeom>
          <a:ln>
            <a:noFill/>
          </a:ln>
          <a:effectLst>
            <a:glow rad="1397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620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gananci.com/wp-content/uploads/2015/02/Dibujo-de-un-ejecutivo-con-traje-subido-a-una-barra-y-mirando-con-un-catalejo-a-la-ciudad.jpg"/>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Effect>
                      <a14:sharpenSoften amount="50000"/>
                    </a14:imgEffect>
                    <a14:imgEffect>
                      <a14:colorTemperature colorTemp="53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56890" y="1147539"/>
            <a:ext cx="8019566" cy="4729733"/>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39552" y="901825"/>
            <a:ext cx="8136904" cy="5695527"/>
          </a:xfrm>
        </p:spPr>
        <p:txBody>
          <a:bodyPr>
            <a:noAutofit/>
          </a:bodyPr>
          <a:lstStyle/>
          <a:p>
            <a:pPr algn="just">
              <a:buFont typeface="Arial" panose="020B0604020202020204" pitchFamily="34" charset="0"/>
              <a:buChar char="•"/>
            </a:pPr>
            <a:r>
              <a:rPr lang="es-ES" sz="2000" b="1" dirty="0" smtClean="0"/>
              <a:t>Otra </a:t>
            </a:r>
            <a:r>
              <a:rPr lang="es-ES" sz="2000" b="1" dirty="0"/>
              <a:t>de las claves del éxito consiste en pensar es grande, es decir, tener grandes aspiraciones, ponerse altos objetivos, apuntar a metas altas</a:t>
            </a:r>
            <a:r>
              <a:rPr lang="es-ES" sz="2000" b="1" dirty="0" smtClean="0"/>
              <a:t>.</a:t>
            </a:r>
          </a:p>
          <a:p>
            <a:pPr algn="just">
              <a:buFont typeface="Arial" panose="020B0604020202020204" pitchFamily="34" charset="0"/>
              <a:buChar char="•"/>
            </a:pPr>
            <a:endParaRPr lang="es-MX" sz="2000" b="1" dirty="0"/>
          </a:p>
          <a:p>
            <a:pPr algn="just">
              <a:buFont typeface="Arial" panose="020B0604020202020204" pitchFamily="34" charset="0"/>
              <a:buChar char="•"/>
            </a:pPr>
            <a:r>
              <a:rPr lang="es-ES" sz="2000" b="1" dirty="0"/>
              <a:t>Aún cuando al principio pareciera poco realista pensar en grande, igual hacerlo; pensar en grande nos forzará a idear formas de llegar a lo más alto, y luego nos motivará para cumplir con nuestros objetivos</a:t>
            </a:r>
            <a:r>
              <a:rPr lang="es-ES" sz="2000" b="1" dirty="0" smtClean="0"/>
              <a:t>.</a:t>
            </a:r>
          </a:p>
          <a:p>
            <a:pPr algn="just">
              <a:buFont typeface="Arial" panose="020B0604020202020204" pitchFamily="34" charset="0"/>
              <a:buChar char="•"/>
            </a:pPr>
            <a:endParaRPr lang="es-MX" sz="2000" b="1" dirty="0"/>
          </a:p>
          <a:p>
            <a:pPr algn="just">
              <a:buFont typeface="Arial" panose="020B0604020202020204" pitchFamily="34" charset="0"/>
              <a:buChar char="•"/>
            </a:pPr>
            <a:r>
              <a:rPr lang="es-ES" sz="2000" b="1" dirty="0"/>
              <a:t>Por ejemplo, si queremos iniciar un negocio, pensar en un negocio que tenga grandes posibilidades de que con el tiempo pueda convertirse en una gran empresa; si queremos invertir, aspirar a invertir en grandes proyectos.</a:t>
            </a:r>
            <a:endParaRPr lang="es-MX" sz="2000" b="1" dirty="0"/>
          </a:p>
          <a:p>
            <a:pPr lvl="1" algn="just">
              <a:buFont typeface="Arial" panose="020B0604020202020204" pitchFamily="34" charset="0"/>
              <a:buChar char="•"/>
            </a:pPr>
            <a:endParaRPr lang="es-MX" sz="1800" b="1" dirty="0"/>
          </a:p>
        </p:txBody>
      </p:sp>
      <p:sp>
        <p:nvSpPr>
          <p:cNvPr id="2" name="1 Título"/>
          <p:cNvSpPr>
            <a:spLocks noGrp="1"/>
          </p:cNvSpPr>
          <p:nvPr>
            <p:ph type="title"/>
          </p:nvPr>
        </p:nvSpPr>
        <p:spPr>
          <a:xfrm>
            <a:off x="944116" y="858416"/>
            <a:ext cx="7543800" cy="914400"/>
          </a:xfrm>
        </p:spPr>
        <p:txBody>
          <a:bodyPr>
            <a:normAutofit fontScale="90000"/>
          </a:bodyPr>
          <a:lstStyle/>
          <a:p>
            <a:pPr algn="ctr"/>
            <a:r>
              <a:rPr lang="es-ES" b="1" dirty="0" smtClean="0"/>
              <a:t/>
            </a:r>
            <a:br>
              <a:rPr lang="es-ES" b="1" dirty="0" smtClean="0"/>
            </a:br>
            <a:r>
              <a:rPr lang="es-ES" b="1" dirty="0" smtClean="0"/>
              <a:t>PENSAR EN GRANDE</a:t>
            </a:r>
            <a:r>
              <a:rPr lang="es-MX" dirty="0" smtClean="0"/>
              <a:t/>
            </a:r>
            <a:br>
              <a:rPr lang="es-MX" dirty="0" smtClean="0"/>
            </a:br>
            <a:endParaRPr lang="es-MX" dirty="0"/>
          </a:p>
        </p:txBody>
      </p:sp>
    </p:spTree>
    <p:extLst>
      <p:ext uri="{BB962C8B-B14F-4D97-AF65-F5344CB8AC3E}">
        <p14:creationId xmlns:p14="http://schemas.microsoft.com/office/powerpoint/2010/main" val="2708058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924943"/>
            <a:ext cx="8229600" cy="3672407"/>
          </a:xfrm>
        </p:spPr>
        <p:txBody>
          <a:bodyPr>
            <a:normAutofit fontScale="92500"/>
          </a:bodyPr>
          <a:lstStyle/>
          <a:p>
            <a:pPr algn="just">
              <a:buFont typeface="Arial" panose="020B0604020202020204" pitchFamily="34" charset="0"/>
              <a:buChar char="•"/>
            </a:pPr>
            <a:r>
              <a:rPr lang="es-ES" sz="2400" b="1" dirty="0" smtClean="0"/>
              <a:t>Muchas </a:t>
            </a:r>
            <a:r>
              <a:rPr lang="es-ES" sz="2400" b="1" dirty="0"/>
              <a:t>personas que cuentan con una buena idea, se toman todo el tiempo del mundo para analizar, investigar, prepararse o aprender, ya sea porque tengan miedo de fracasar y quieran anticiparse a todo, o porque no quieran que otros piensen que no saben mucho</a:t>
            </a:r>
            <a:r>
              <a:rPr lang="es-ES" sz="2400" b="1" dirty="0" smtClean="0"/>
              <a:t>.</a:t>
            </a:r>
          </a:p>
          <a:p>
            <a:pPr algn="just">
              <a:buFont typeface="Arial" panose="020B0604020202020204" pitchFamily="34" charset="0"/>
              <a:buChar char="•"/>
            </a:pPr>
            <a:endParaRPr lang="es-MX" sz="2400" b="1" dirty="0"/>
          </a:p>
          <a:p>
            <a:pPr algn="just">
              <a:buFont typeface="Arial" panose="020B0604020202020204" pitchFamily="34" charset="0"/>
              <a:buChar char="•"/>
            </a:pPr>
            <a:r>
              <a:rPr lang="es-ES" sz="2400" b="1" dirty="0"/>
              <a:t>Pero al final, cuando por fin deciden poner en práctica su idea o aprovechar la oportunidad que se les ha presentado, ya es demasiado tarde o, lo que es peor, otros ya la tomaron.</a:t>
            </a:r>
            <a:endParaRPr lang="es-MX" sz="2400" b="1" dirty="0"/>
          </a:p>
          <a:p>
            <a:pPr algn="just">
              <a:buFont typeface="Arial" panose="020B0604020202020204" pitchFamily="34" charset="0"/>
              <a:buChar char="•"/>
            </a:pPr>
            <a:endParaRPr lang="es-MX" sz="3200" b="1" dirty="0"/>
          </a:p>
        </p:txBody>
      </p:sp>
      <p:sp>
        <p:nvSpPr>
          <p:cNvPr id="2" name="1 Título"/>
          <p:cNvSpPr>
            <a:spLocks noGrp="1"/>
          </p:cNvSpPr>
          <p:nvPr>
            <p:ph type="title"/>
          </p:nvPr>
        </p:nvSpPr>
        <p:spPr>
          <a:xfrm>
            <a:off x="3275856" y="1650504"/>
            <a:ext cx="5671592" cy="914400"/>
          </a:xfrm>
        </p:spPr>
        <p:txBody>
          <a:bodyPr>
            <a:normAutofit fontScale="90000"/>
          </a:bodyPr>
          <a:lstStyle/>
          <a:p>
            <a:pPr algn="ctr"/>
            <a:r>
              <a:rPr lang="es-ES" b="1" dirty="0" smtClean="0"/>
              <a:t/>
            </a:r>
            <a:br>
              <a:rPr lang="es-ES" b="1" dirty="0" smtClean="0"/>
            </a:br>
            <a:r>
              <a:rPr lang="es-ES" b="1" dirty="0" smtClean="0"/>
              <a:t>ACTUAR</a:t>
            </a:r>
            <a:r>
              <a:rPr lang="es-MX" dirty="0" smtClean="0"/>
              <a:t/>
            </a:r>
            <a:br>
              <a:rPr lang="es-MX" dirty="0" smtClean="0"/>
            </a:br>
            <a:endParaRPr lang="es-MX" dirty="0"/>
          </a:p>
        </p:txBody>
      </p:sp>
      <p:pic>
        <p:nvPicPr>
          <p:cNvPr id="3074" name="Picture 2" descr="http://4.bp.blogspot.com/-oVm7H3W6lQY/Tm8Z4ZFhWzI/AAAAAAAABJU/YhF2BNwd14U/s1600/dibujo-grupo-trabajo-ofic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3581400" cy="2371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939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116</TotalTime>
  <Words>745</Words>
  <Application>Microsoft Office PowerPoint</Application>
  <PresentationFormat>Presentación en pantalla (4:3)</PresentationFormat>
  <Paragraphs>50</Paragraphs>
  <Slides>12</Slides>
  <Notes>1</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Elemental</vt:lpstr>
      <vt:lpstr>LLAVES DE ÉXITO EN LOS NEGOCIOS</vt:lpstr>
      <vt:lpstr>INDICE</vt:lpstr>
      <vt:lpstr>  RODEARSE DE PERSONAS FACILITADORAS DEL ÉXITO </vt:lpstr>
      <vt:lpstr> ALEJARSE DE PERSONAS LIMITADORAS DEL ÉXITO </vt:lpstr>
      <vt:lpstr>Presentación de PowerPoint</vt:lpstr>
      <vt:lpstr> HACER LO QUE A UNO LE GUSTA </vt:lpstr>
      <vt:lpstr>Presentación de PowerPoint</vt:lpstr>
      <vt:lpstr> PENSAR EN GRANDE </vt:lpstr>
      <vt:lpstr> ACTUAR </vt:lpstr>
      <vt:lpstr> CAPACITARSE CONSTANTEMENTE </vt:lpstr>
      <vt:lpstr> PACIENCIA Y PERSEVERANCIA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Claves de éxito en los negocios Claves del éxito pueden definirse como conocimientos, acciones, características o atributos que le permiten a una persona alcanzar el éxito y que, en la mayoría de casos, determinan en gran medida el que pueda alcanzarlo.</dc:title>
  <dc:creator>trabajando</dc:creator>
  <cp:lastModifiedBy>trabajando</cp:lastModifiedBy>
  <cp:revision>17</cp:revision>
  <dcterms:created xsi:type="dcterms:W3CDTF">2015-11-23T06:10:16Z</dcterms:created>
  <dcterms:modified xsi:type="dcterms:W3CDTF">2015-11-30T06:15:26Z</dcterms:modified>
</cp:coreProperties>
</file>